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3" r:id="rId4"/>
    <p:sldId id="266" r:id="rId5"/>
    <p:sldId id="265" r:id="rId6"/>
    <p:sldId id="264" r:id="rId7"/>
    <p:sldId id="259" r:id="rId8"/>
    <p:sldId id="262" r:id="rId9"/>
    <p:sldId id="260" r:id="rId10"/>
    <p:sldId id="272" r:id="rId11"/>
    <p:sldId id="267" r:id="rId12"/>
    <p:sldId id="268" r:id="rId13"/>
    <p:sldId id="269" r:id="rId14"/>
    <p:sldId id="270" r:id="rId15"/>
    <p:sldId id="271" r:id="rId16"/>
    <p:sldId id="261" r:id="rId17"/>
    <p:sldId id="275" r:id="rId18"/>
    <p:sldId id="273" r:id="rId19"/>
    <p:sldId id="27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A"/>
    <a:srgbClr val="E501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1219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2E4F0-4532-43B6-90EC-169EAB14A8A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E0B9CA2-AE4D-4A81-B687-8A8C2D104875}">
      <dgm:prSet phldrT="[Κείμενο]"/>
      <dgm:spPr/>
      <dgm:t>
        <a:bodyPr/>
        <a:lstStyle/>
        <a:p>
          <a:r>
            <a:rPr lang="el-GR" dirty="0" smtClean="0"/>
            <a:t>ΜΟΙΡΑΣΤΗΚΑΝ ΕΡΩΤΗΜΑΤΟΛΟΓΙΑ ΣΕ ΠΑΙΔΙΑ ΤΟΥ ΣΧΟΛΕΙΟΥ</a:t>
          </a:r>
        </a:p>
        <a:p>
          <a:r>
            <a:rPr lang="el-GR" dirty="0" smtClean="0"/>
            <a:t>(Που συντάθηκαν από τους καθηγητές)</a:t>
          </a:r>
          <a:endParaRPr lang="el-GR" dirty="0"/>
        </a:p>
      </dgm:t>
    </dgm:pt>
    <dgm:pt modelId="{4CDF5B7A-2B60-42AA-8F82-E37456498EA1}" type="parTrans" cxnId="{5A5386F9-C486-4DCD-A5D6-2E3118A7F340}">
      <dgm:prSet/>
      <dgm:spPr/>
      <dgm:t>
        <a:bodyPr/>
        <a:lstStyle/>
        <a:p>
          <a:endParaRPr lang="el-GR"/>
        </a:p>
      </dgm:t>
    </dgm:pt>
    <dgm:pt modelId="{AA2FD4C7-6B6C-425D-8F86-5BEA7AA3ADD9}" type="sibTrans" cxnId="{5A5386F9-C486-4DCD-A5D6-2E3118A7F340}">
      <dgm:prSet/>
      <dgm:spPr/>
      <dgm:t>
        <a:bodyPr/>
        <a:lstStyle/>
        <a:p>
          <a:endParaRPr lang="el-GR"/>
        </a:p>
      </dgm:t>
    </dgm:pt>
    <dgm:pt modelId="{D6D0076B-8C9F-4E7E-AC72-8E552F3C4E45}">
      <dgm:prSet phldrT="[Κείμενο]"/>
      <dgm:spPr/>
      <dgm:t>
        <a:bodyPr/>
        <a:lstStyle/>
        <a:p>
          <a:r>
            <a:rPr lang="el-GR" dirty="0" smtClean="0"/>
            <a:t>ΟΙ</a:t>
          </a:r>
          <a:r>
            <a:rPr lang="el-GR" baseline="0" dirty="0" smtClean="0"/>
            <a:t> ΜΑΘΗΤΕΣ ΑΠΑΝΤΗΣΑΝ ΑΝΩΝΥΜΑ ΜΟΝΟ ΣΕ ΘΕΜΑΤΑ ΠΟΥ ΤΟΥΣ ΕΝΔΙΑΦΕΡΟΥΝ.</a:t>
          </a:r>
          <a:endParaRPr lang="el-GR" dirty="0"/>
        </a:p>
      </dgm:t>
    </dgm:pt>
    <dgm:pt modelId="{09505C8B-796F-4ADB-85FD-31FD0ABECE0E}" type="parTrans" cxnId="{894A1886-6DD6-4DDF-AEBD-BD9FA1BF5994}">
      <dgm:prSet/>
      <dgm:spPr/>
      <dgm:t>
        <a:bodyPr/>
        <a:lstStyle/>
        <a:p>
          <a:endParaRPr lang="el-GR"/>
        </a:p>
      </dgm:t>
    </dgm:pt>
    <dgm:pt modelId="{3B7743A7-047A-4BD6-8B48-6328A75690B5}" type="sibTrans" cxnId="{894A1886-6DD6-4DDF-AEBD-BD9FA1BF5994}">
      <dgm:prSet/>
      <dgm:spPr/>
      <dgm:t>
        <a:bodyPr/>
        <a:lstStyle/>
        <a:p>
          <a:endParaRPr lang="el-GR"/>
        </a:p>
      </dgm:t>
    </dgm:pt>
    <dgm:pt modelId="{7CFC640B-6271-4FE9-A9B5-EDFB2144F740}">
      <dgm:prSet phldrT="[Κείμενο]"/>
      <dgm:spPr/>
      <dgm:t>
        <a:bodyPr/>
        <a:lstStyle/>
        <a:p>
          <a:r>
            <a:rPr lang="el-GR" dirty="0" smtClean="0"/>
            <a:t>ΑΚΟΛΟΥΘΗΣΕ  Η  ΣΥΛΛΟΓΗ ΚΑΙ ΕΠΕΞΕΡΓΑΣΙΑ ΤΩΝ ΕΡΩΤΗΜΑΤΟΛΟΓΙΩΝ	&amp; Η ΜΕΛΕΤΗ ΒΙΒΛΙΟΓΡΑΦΙΑΣ  </a:t>
          </a:r>
          <a:endParaRPr lang="el-GR" dirty="0"/>
        </a:p>
      </dgm:t>
    </dgm:pt>
    <dgm:pt modelId="{E237AB23-2C61-47CF-A88B-60CD28FBA054}" type="parTrans" cxnId="{DC2A7CA3-7B38-469D-A978-3216B01593ED}">
      <dgm:prSet/>
      <dgm:spPr/>
      <dgm:t>
        <a:bodyPr/>
        <a:lstStyle/>
        <a:p>
          <a:endParaRPr lang="el-GR"/>
        </a:p>
      </dgm:t>
    </dgm:pt>
    <dgm:pt modelId="{F07E0454-3069-4B05-B8B1-AB0EC5BC6487}" type="sibTrans" cxnId="{DC2A7CA3-7B38-469D-A978-3216B01593ED}">
      <dgm:prSet/>
      <dgm:spPr/>
      <dgm:t>
        <a:bodyPr/>
        <a:lstStyle/>
        <a:p>
          <a:endParaRPr lang="el-GR"/>
        </a:p>
      </dgm:t>
    </dgm:pt>
    <dgm:pt modelId="{ADDCD815-BD5C-4395-867B-1BBE6E897EBD}">
      <dgm:prSet phldrT="[Κείμενο]"/>
      <dgm:spPr/>
      <dgm:t>
        <a:bodyPr/>
        <a:lstStyle/>
        <a:p>
          <a:endParaRPr lang="el-GR" dirty="0"/>
        </a:p>
      </dgm:t>
    </dgm:pt>
    <dgm:pt modelId="{8D05A3BF-3897-444A-903A-547475A5128C}" type="parTrans" cxnId="{B78271B7-9118-49A8-809E-21AB2306C26E}">
      <dgm:prSet/>
      <dgm:spPr/>
      <dgm:t>
        <a:bodyPr/>
        <a:lstStyle/>
        <a:p>
          <a:endParaRPr lang="el-GR"/>
        </a:p>
      </dgm:t>
    </dgm:pt>
    <dgm:pt modelId="{C153C934-745F-4E55-9712-40794870302B}" type="sibTrans" cxnId="{B78271B7-9118-49A8-809E-21AB2306C26E}">
      <dgm:prSet/>
      <dgm:spPr/>
      <dgm:t>
        <a:bodyPr/>
        <a:lstStyle/>
        <a:p>
          <a:endParaRPr lang="el-GR"/>
        </a:p>
      </dgm:t>
    </dgm:pt>
    <dgm:pt modelId="{82167772-DE4A-41E5-A7B5-E8E7AAA2353F}">
      <dgm:prSet phldrT="[Κείμενο]"/>
      <dgm:spPr/>
      <dgm:t>
        <a:bodyPr/>
        <a:lstStyle/>
        <a:p>
          <a:r>
            <a:rPr lang="el-GR" dirty="0" smtClean="0"/>
            <a:t>ΤΑ ΕΡΩΤΗΜΑΤΑ ΤΩΝ ΠΑΙΔΙΩΝ ΑΠΑΝΤΗΘΗΚΑΝ ΣΤΗ ΣΥΝΑΝΤΗΣΗ (ΟΜΙΛΙΑ)ΠΟΥ ΠΡΑΓΜΑΤΟΠΟΙΗΘΗΚΕ ΣΤΟ ΤΕΛΟΣ ΤΗΣ ΧΡΟΝΙΑΣ ΚΑΙ ΠΟΥ ΠΡΑΓΜΑΤΟΠΟΙΗΘΗΚΕ ΜΕ ΒΑΣΗ ΤΙΣ ΑΝΑΓΚΕΣ ΤΩΝ ΜΑΘΗΤΩΝ(ΑΥΤΈΣ ΠΡΟΕΚΥΨΑΝ ΑΠΌ ΤΑ ΕΡΩΤΗΜΑΤΟΛΟΓΙΑ) .</a:t>
          </a:r>
          <a:endParaRPr lang="el-GR" dirty="0"/>
        </a:p>
      </dgm:t>
    </dgm:pt>
    <dgm:pt modelId="{1831940C-FC60-4FB5-8857-5B4F9D64680D}" type="parTrans" cxnId="{C9934D97-B33F-4B69-80F8-CDE94EBEBE73}">
      <dgm:prSet/>
      <dgm:spPr/>
      <dgm:t>
        <a:bodyPr/>
        <a:lstStyle/>
        <a:p>
          <a:endParaRPr lang="el-GR"/>
        </a:p>
      </dgm:t>
    </dgm:pt>
    <dgm:pt modelId="{CCABA8BC-836D-411E-A68D-9A5CEE4FB19E}" type="sibTrans" cxnId="{C9934D97-B33F-4B69-80F8-CDE94EBEBE73}">
      <dgm:prSet/>
      <dgm:spPr/>
      <dgm:t>
        <a:bodyPr/>
        <a:lstStyle/>
        <a:p>
          <a:endParaRPr lang="el-GR"/>
        </a:p>
      </dgm:t>
    </dgm:pt>
    <dgm:pt modelId="{B74F0760-32B6-4B26-B256-1F4F285CB07E}">
      <dgm:prSet phldrT="[Κείμενο]"/>
      <dgm:spPr/>
      <dgm:t>
        <a:bodyPr/>
        <a:lstStyle/>
        <a:p>
          <a:r>
            <a:rPr lang="el-GR" dirty="0" smtClean="0"/>
            <a:t>ΕΠΙΚΟΥΡΙΚΑ  ΒΟΗΘΗΣΕ</a:t>
          </a:r>
        </a:p>
        <a:p>
          <a:r>
            <a:rPr lang="el-GR" dirty="0" smtClean="0"/>
            <a:t>Η ΕΚΔΗΛΩΣΗ ΠΟΥ ΠΡΑΓΜΑΤΟΠΟΙΗΘΗΚΕ  ΜΕ ΟΜΙΛΙΑ ΤΟΥ ΨΥΧΟΛΟΓΟΥ ΘΑΝΟΥ ΑΣΚΗΤΗ ( το σχολείο  μας μετείχε σε αυτήν ως ακροατής)</a:t>
          </a:r>
          <a:endParaRPr lang="el-GR" dirty="0"/>
        </a:p>
      </dgm:t>
    </dgm:pt>
    <dgm:pt modelId="{DDE82130-FDE5-407B-99F0-59FF3B449CB2}" type="parTrans" cxnId="{C25839EE-B028-494A-A8FA-4A91DE8A1260}">
      <dgm:prSet/>
      <dgm:spPr/>
      <dgm:t>
        <a:bodyPr/>
        <a:lstStyle/>
        <a:p>
          <a:endParaRPr lang="el-GR"/>
        </a:p>
      </dgm:t>
    </dgm:pt>
    <dgm:pt modelId="{CB9795A8-91D4-410D-AA9A-66BFDDE5B4B4}" type="sibTrans" cxnId="{C25839EE-B028-494A-A8FA-4A91DE8A1260}">
      <dgm:prSet/>
      <dgm:spPr/>
      <dgm:t>
        <a:bodyPr/>
        <a:lstStyle/>
        <a:p>
          <a:endParaRPr lang="el-GR"/>
        </a:p>
      </dgm:t>
    </dgm:pt>
    <dgm:pt modelId="{F4A115C7-438B-406D-9C3E-19FC749FF98A}">
      <dgm:prSet phldrT="[Κείμενο]"/>
      <dgm:spPr/>
      <dgm:t>
        <a:bodyPr/>
        <a:lstStyle/>
        <a:p>
          <a:r>
            <a:rPr lang="el-GR" dirty="0" smtClean="0"/>
            <a:t>ΟΡΓΑΝΩΘΗΚΕ ΟΜΙΛΙΑ ΑΠΟ ΤΗΝ Δ.Δ.Ε.Ν.ΗΡΑΚΛΕΙΟΥ ΜΕ ΚΕΝΤΡΙΚΟ ΟΜΙΛΗΤΗ ΤΟΝ Κ. ΘΑΝΟ ΑΣΚΗΤΗ ΚΑΙ ΠΑΡΑΚΟΛΟΥΘΗΣΑΝ ΓΟΝΕΙΣ ΚΑΙ ΚΑΘΗΓΗΤΕΣ ΜΕ</a:t>
          </a:r>
          <a:endParaRPr lang="el-GR" dirty="0"/>
        </a:p>
      </dgm:t>
    </dgm:pt>
    <dgm:pt modelId="{5662008B-E320-45E5-AF94-6200E21F0AF3}" type="parTrans" cxnId="{C53BBEFE-13D4-413A-A1CB-770ACBA60FF2}">
      <dgm:prSet/>
      <dgm:spPr/>
      <dgm:t>
        <a:bodyPr/>
        <a:lstStyle/>
        <a:p>
          <a:endParaRPr lang="el-GR"/>
        </a:p>
      </dgm:t>
    </dgm:pt>
    <dgm:pt modelId="{CBA7392B-664D-45C0-9FC5-30BB6C9279FE}" type="sibTrans" cxnId="{C53BBEFE-13D4-413A-A1CB-770ACBA60FF2}">
      <dgm:prSet/>
      <dgm:spPr/>
      <dgm:t>
        <a:bodyPr/>
        <a:lstStyle/>
        <a:p>
          <a:endParaRPr lang="el-GR"/>
        </a:p>
      </dgm:t>
    </dgm:pt>
    <dgm:pt modelId="{86F19C95-C3A0-49A7-BCBE-5CF641CA571F}">
      <dgm:prSet phldrT="[Κείμενο]"/>
      <dgm:spPr/>
      <dgm:t>
        <a:bodyPr/>
        <a:lstStyle/>
        <a:p>
          <a:r>
            <a:rPr lang="el-GR" dirty="0" smtClean="0"/>
            <a:t>ΘΕΜΑ: ΟΙ ΔΙΑΦΥΛΙΚΕΣ ΚΑΙ ΣΕΞΟΥΑΛΙΚΕΣ ΣΧΕΣΕΙΣ ΤΝ ΕΦΗΒΩΝ</a:t>
          </a:r>
          <a:endParaRPr lang="el-GR" dirty="0"/>
        </a:p>
      </dgm:t>
    </dgm:pt>
    <dgm:pt modelId="{1201CF2F-A34A-4199-AE7A-4D04EB439425}" type="parTrans" cxnId="{CC2CBE4E-017B-4CF1-84AD-525021FA8C4F}">
      <dgm:prSet/>
      <dgm:spPr/>
      <dgm:t>
        <a:bodyPr/>
        <a:lstStyle/>
        <a:p>
          <a:endParaRPr lang="el-GR"/>
        </a:p>
      </dgm:t>
    </dgm:pt>
    <dgm:pt modelId="{3EFBA0CA-9205-42B5-A651-ED2AF813827E}" type="sibTrans" cxnId="{CC2CBE4E-017B-4CF1-84AD-525021FA8C4F}">
      <dgm:prSet/>
      <dgm:spPr/>
      <dgm:t>
        <a:bodyPr/>
        <a:lstStyle/>
        <a:p>
          <a:endParaRPr lang="el-GR"/>
        </a:p>
      </dgm:t>
    </dgm:pt>
    <dgm:pt modelId="{9008969F-96FD-45B1-92EA-40E3F740E1C3}" type="pres">
      <dgm:prSet presAssocID="{1C42E4F0-4532-43B6-90EC-169EAB14A8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A16ADFD-B512-4160-94A1-D2E6DD2481D0}" type="pres">
      <dgm:prSet presAssocID="{3E0B9CA2-AE4D-4A81-B687-8A8C2D104875}" presName="linNode" presStyleCnt="0"/>
      <dgm:spPr/>
    </dgm:pt>
    <dgm:pt modelId="{50B566FD-41D0-4FA3-92F2-6EA0FEFD0E37}" type="pres">
      <dgm:prSet presAssocID="{3E0B9CA2-AE4D-4A81-B687-8A8C2D104875}" presName="parentText" presStyleLbl="node1" presStyleIdx="0" presStyleCnt="3" custLinFactNeighborY="-781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65F4C8C-4E53-48D4-ADB7-B1716CDD7510}" type="pres">
      <dgm:prSet presAssocID="{3E0B9CA2-AE4D-4A81-B687-8A8C2D10487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66D828-A8E2-48FD-AECF-1B1EBDED5503}" type="pres">
      <dgm:prSet presAssocID="{AA2FD4C7-6B6C-425D-8F86-5BEA7AA3ADD9}" presName="sp" presStyleCnt="0"/>
      <dgm:spPr/>
    </dgm:pt>
    <dgm:pt modelId="{ECCCF904-41F5-4A28-8E1E-EC7489B6D81E}" type="pres">
      <dgm:prSet presAssocID="{7CFC640B-6271-4FE9-A9B5-EDFB2144F740}" presName="linNode" presStyleCnt="0"/>
      <dgm:spPr/>
    </dgm:pt>
    <dgm:pt modelId="{38352D97-ABB8-475C-B85A-42BEDA09DB22}" type="pres">
      <dgm:prSet presAssocID="{7CFC640B-6271-4FE9-A9B5-EDFB2144F74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4ABD290-16A0-426E-8A08-DE18280C3194}" type="pres">
      <dgm:prSet presAssocID="{7CFC640B-6271-4FE9-A9B5-EDFB2144F74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850EB2-72CE-4A7A-B079-31EF0DC43B9F}" type="pres">
      <dgm:prSet presAssocID="{F07E0454-3069-4B05-B8B1-AB0EC5BC6487}" presName="sp" presStyleCnt="0"/>
      <dgm:spPr/>
    </dgm:pt>
    <dgm:pt modelId="{7DE7BA93-0A0C-44B1-8EEE-770D0AD1C27F}" type="pres">
      <dgm:prSet presAssocID="{B74F0760-32B6-4B26-B256-1F4F285CB07E}" presName="linNode" presStyleCnt="0"/>
      <dgm:spPr/>
    </dgm:pt>
    <dgm:pt modelId="{A4A93E2F-7B52-43FC-9B3F-7F5A48C1B848}" type="pres">
      <dgm:prSet presAssocID="{B74F0760-32B6-4B26-B256-1F4F285CB07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44E45F9-6E2B-49F3-B10F-76CBC779E043}" type="pres">
      <dgm:prSet presAssocID="{B74F0760-32B6-4B26-B256-1F4F285CB07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7FDE607-EAA1-4BF4-A965-327A7FF73C4E}" type="presOf" srcId="{3E0B9CA2-AE4D-4A81-B687-8A8C2D104875}" destId="{50B566FD-41D0-4FA3-92F2-6EA0FEFD0E37}" srcOrd="0" destOrd="0" presId="urn:microsoft.com/office/officeart/2005/8/layout/vList5"/>
    <dgm:cxn modelId="{C25839EE-B028-494A-A8FA-4A91DE8A1260}" srcId="{1C42E4F0-4532-43B6-90EC-169EAB14A8AA}" destId="{B74F0760-32B6-4B26-B256-1F4F285CB07E}" srcOrd="2" destOrd="0" parTransId="{DDE82130-FDE5-407B-99F0-59FF3B449CB2}" sibTransId="{CB9795A8-91D4-410D-AA9A-66BFDDE5B4B4}"/>
    <dgm:cxn modelId="{894A1886-6DD6-4DDF-AEBD-BD9FA1BF5994}" srcId="{3E0B9CA2-AE4D-4A81-B687-8A8C2D104875}" destId="{D6D0076B-8C9F-4E7E-AC72-8E552F3C4E45}" srcOrd="0" destOrd="0" parTransId="{09505C8B-796F-4ADB-85FD-31FD0ABECE0E}" sibTransId="{3B7743A7-047A-4BD6-8B48-6328A75690B5}"/>
    <dgm:cxn modelId="{CC2CBE4E-017B-4CF1-84AD-525021FA8C4F}" srcId="{B74F0760-32B6-4B26-B256-1F4F285CB07E}" destId="{86F19C95-C3A0-49A7-BCBE-5CF641CA571F}" srcOrd="1" destOrd="0" parTransId="{1201CF2F-A34A-4199-AE7A-4D04EB439425}" sibTransId="{3EFBA0CA-9205-42B5-A651-ED2AF813827E}"/>
    <dgm:cxn modelId="{8A94E473-4C9B-43C1-9B80-9DB0FF2BE44F}" type="presOf" srcId="{82167772-DE4A-41E5-A7B5-E8E7AAA2353F}" destId="{F4ABD290-16A0-426E-8A08-DE18280C3194}" srcOrd="0" destOrd="1" presId="urn:microsoft.com/office/officeart/2005/8/layout/vList5"/>
    <dgm:cxn modelId="{C53BBEFE-13D4-413A-A1CB-770ACBA60FF2}" srcId="{B74F0760-32B6-4B26-B256-1F4F285CB07E}" destId="{F4A115C7-438B-406D-9C3E-19FC749FF98A}" srcOrd="0" destOrd="0" parTransId="{5662008B-E320-45E5-AF94-6200E21F0AF3}" sibTransId="{CBA7392B-664D-45C0-9FC5-30BB6C9279FE}"/>
    <dgm:cxn modelId="{5A5386F9-C486-4DCD-A5D6-2E3118A7F340}" srcId="{1C42E4F0-4532-43B6-90EC-169EAB14A8AA}" destId="{3E0B9CA2-AE4D-4A81-B687-8A8C2D104875}" srcOrd="0" destOrd="0" parTransId="{4CDF5B7A-2B60-42AA-8F82-E37456498EA1}" sibTransId="{AA2FD4C7-6B6C-425D-8F86-5BEA7AA3ADD9}"/>
    <dgm:cxn modelId="{C9934D97-B33F-4B69-80F8-CDE94EBEBE73}" srcId="{7CFC640B-6271-4FE9-A9B5-EDFB2144F740}" destId="{82167772-DE4A-41E5-A7B5-E8E7AAA2353F}" srcOrd="1" destOrd="0" parTransId="{1831940C-FC60-4FB5-8857-5B4F9D64680D}" sibTransId="{CCABA8BC-836D-411E-A68D-9A5CEE4FB19E}"/>
    <dgm:cxn modelId="{B78271B7-9118-49A8-809E-21AB2306C26E}" srcId="{7CFC640B-6271-4FE9-A9B5-EDFB2144F740}" destId="{ADDCD815-BD5C-4395-867B-1BBE6E897EBD}" srcOrd="0" destOrd="0" parTransId="{8D05A3BF-3897-444A-903A-547475A5128C}" sibTransId="{C153C934-745F-4E55-9712-40794870302B}"/>
    <dgm:cxn modelId="{DC2A7CA3-7B38-469D-A978-3216B01593ED}" srcId="{1C42E4F0-4532-43B6-90EC-169EAB14A8AA}" destId="{7CFC640B-6271-4FE9-A9B5-EDFB2144F740}" srcOrd="1" destOrd="0" parTransId="{E237AB23-2C61-47CF-A88B-60CD28FBA054}" sibTransId="{F07E0454-3069-4B05-B8B1-AB0EC5BC6487}"/>
    <dgm:cxn modelId="{C8F618EA-E670-4823-B3A8-675C90B5F48F}" type="presOf" srcId="{ADDCD815-BD5C-4395-867B-1BBE6E897EBD}" destId="{F4ABD290-16A0-426E-8A08-DE18280C3194}" srcOrd="0" destOrd="0" presId="urn:microsoft.com/office/officeart/2005/8/layout/vList5"/>
    <dgm:cxn modelId="{F37487A2-498D-425A-B926-0863025BD372}" type="presOf" srcId="{B74F0760-32B6-4B26-B256-1F4F285CB07E}" destId="{A4A93E2F-7B52-43FC-9B3F-7F5A48C1B848}" srcOrd="0" destOrd="0" presId="urn:microsoft.com/office/officeart/2005/8/layout/vList5"/>
    <dgm:cxn modelId="{7DFC821D-5114-4D03-ACD5-82B80B205F8E}" type="presOf" srcId="{F4A115C7-438B-406D-9C3E-19FC749FF98A}" destId="{944E45F9-6E2B-49F3-B10F-76CBC779E043}" srcOrd="0" destOrd="0" presId="urn:microsoft.com/office/officeart/2005/8/layout/vList5"/>
    <dgm:cxn modelId="{50B3F418-8CE6-4CD4-B020-F41A6FF62287}" type="presOf" srcId="{1C42E4F0-4532-43B6-90EC-169EAB14A8AA}" destId="{9008969F-96FD-45B1-92EA-40E3F740E1C3}" srcOrd="0" destOrd="0" presId="urn:microsoft.com/office/officeart/2005/8/layout/vList5"/>
    <dgm:cxn modelId="{5DFDC1B8-0ED2-4DD1-9092-10ACAE2A44DC}" type="presOf" srcId="{86F19C95-C3A0-49A7-BCBE-5CF641CA571F}" destId="{944E45F9-6E2B-49F3-B10F-76CBC779E043}" srcOrd="0" destOrd="1" presId="urn:microsoft.com/office/officeart/2005/8/layout/vList5"/>
    <dgm:cxn modelId="{5E3780F2-BE49-4248-BABD-3B64D019DA95}" type="presOf" srcId="{D6D0076B-8C9F-4E7E-AC72-8E552F3C4E45}" destId="{F65F4C8C-4E53-48D4-ADB7-B1716CDD7510}" srcOrd="0" destOrd="0" presId="urn:microsoft.com/office/officeart/2005/8/layout/vList5"/>
    <dgm:cxn modelId="{5C36B83D-8BC3-435F-AE7A-4AC0A3E261FD}" type="presOf" srcId="{7CFC640B-6271-4FE9-A9B5-EDFB2144F740}" destId="{38352D97-ABB8-475C-B85A-42BEDA09DB22}" srcOrd="0" destOrd="0" presId="urn:microsoft.com/office/officeart/2005/8/layout/vList5"/>
    <dgm:cxn modelId="{22B7BC2B-9C5A-4BFE-993F-A7384E4B42C2}" type="presParOf" srcId="{9008969F-96FD-45B1-92EA-40E3F740E1C3}" destId="{1A16ADFD-B512-4160-94A1-D2E6DD2481D0}" srcOrd="0" destOrd="0" presId="urn:microsoft.com/office/officeart/2005/8/layout/vList5"/>
    <dgm:cxn modelId="{266D798C-B259-44C3-AFA6-B8273C7A1E10}" type="presParOf" srcId="{1A16ADFD-B512-4160-94A1-D2E6DD2481D0}" destId="{50B566FD-41D0-4FA3-92F2-6EA0FEFD0E37}" srcOrd="0" destOrd="0" presId="urn:microsoft.com/office/officeart/2005/8/layout/vList5"/>
    <dgm:cxn modelId="{ECB78474-1207-40F9-A1CF-1448C1B555D5}" type="presParOf" srcId="{1A16ADFD-B512-4160-94A1-D2E6DD2481D0}" destId="{F65F4C8C-4E53-48D4-ADB7-B1716CDD7510}" srcOrd="1" destOrd="0" presId="urn:microsoft.com/office/officeart/2005/8/layout/vList5"/>
    <dgm:cxn modelId="{97F571B5-1D2C-4D66-BB8F-5988D24C3DE1}" type="presParOf" srcId="{9008969F-96FD-45B1-92EA-40E3F740E1C3}" destId="{1766D828-A8E2-48FD-AECF-1B1EBDED5503}" srcOrd="1" destOrd="0" presId="urn:microsoft.com/office/officeart/2005/8/layout/vList5"/>
    <dgm:cxn modelId="{34457FD5-52CE-4048-86B5-A338FED9BFE0}" type="presParOf" srcId="{9008969F-96FD-45B1-92EA-40E3F740E1C3}" destId="{ECCCF904-41F5-4A28-8E1E-EC7489B6D81E}" srcOrd="2" destOrd="0" presId="urn:microsoft.com/office/officeart/2005/8/layout/vList5"/>
    <dgm:cxn modelId="{9B342424-CC73-4667-BB79-645C4FF61D64}" type="presParOf" srcId="{ECCCF904-41F5-4A28-8E1E-EC7489B6D81E}" destId="{38352D97-ABB8-475C-B85A-42BEDA09DB22}" srcOrd="0" destOrd="0" presId="urn:microsoft.com/office/officeart/2005/8/layout/vList5"/>
    <dgm:cxn modelId="{3E18EB3F-2ECF-4EE7-86A6-95B546A2E9E1}" type="presParOf" srcId="{ECCCF904-41F5-4A28-8E1E-EC7489B6D81E}" destId="{F4ABD290-16A0-426E-8A08-DE18280C3194}" srcOrd="1" destOrd="0" presId="urn:microsoft.com/office/officeart/2005/8/layout/vList5"/>
    <dgm:cxn modelId="{4A277E93-C74A-4153-8D4F-A3025EF2EF3A}" type="presParOf" srcId="{9008969F-96FD-45B1-92EA-40E3F740E1C3}" destId="{8F850EB2-72CE-4A7A-B079-31EF0DC43B9F}" srcOrd="3" destOrd="0" presId="urn:microsoft.com/office/officeart/2005/8/layout/vList5"/>
    <dgm:cxn modelId="{7FB361E1-3D1A-4E80-A941-2DAD12F7E768}" type="presParOf" srcId="{9008969F-96FD-45B1-92EA-40E3F740E1C3}" destId="{7DE7BA93-0A0C-44B1-8EEE-770D0AD1C27F}" srcOrd="4" destOrd="0" presId="urn:microsoft.com/office/officeart/2005/8/layout/vList5"/>
    <dgm:cxn modelId="{B440E134-25A8-4322-BCD6-8FC16F7C1C1D}" type="presParOf" srcId="{7DE7BA93-0A0C-44B1-8EEE-770D0AD1C27F}" destId="{A4A93E2F-7B52-43FC-9B3F-7F5A48C1B848}" srcOrd="0" destOrd="0" presId="urn:microsoft.com/office/officeart/2005/8/layout/vList5"/>
    <dgm:cxn modelId="{99EE78A2-A011-435B-80F7-CD1F1FAD9B92}" type="presParOf" srcId="{7DE7BA93-0A0C-44B1-8EEE-770D0AD1C27F}" destId="{944E45F9-6E2B-49F3-B10F-76CBC779E043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584B50-1CFD-4F68-9E8B-6943A282FAA5}" type="datetimeFigureOut">
              <a:rPr lang="el-GR" smtClean="0"/>
              <a:pPr/>
              <a:t>16/8/2013</a:t>
            </a:fld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47D93D-85B1-4BB3-8BC9-D4587C23AC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584B50-1CFD-4F68-9E8B-6943A282FAA5}" type="datetimeFigureOut">
              <a:rPr lang="el-GR" smtClean="0"/>
              <a:pPr/>
              <a:t>16/8/2013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7D93D-85B1-4BB3-8BC9-D4587C23AC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584B50-1CFD-4F68-9E8B-6943A282FAA5}" type="datetimeFigureOut">
              <a:rPr lang="el-GR" smtClean="0"/>
              <a:pPr/>
              <a:t>16/8/2013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7D93D-85B1-4BB3-8BC9-D4587C23AC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584B50-1CFD-4F68-9E8B-6943A282FAA5}" type="datetimeFigureOut">
              <a:rPr lang="el-GR" smtClean="0"/>
              <a:pPr/>
              <a:t>16/8/2013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7D93D-85B1-4BB3-8BC9-D4587C23AC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584B50-1CFD-4F68-9E8B-6943A282FAA5}" type="datetimeFigureOut">
              <a:rPr lang="el-GR" smtClean="0"/>
              <a:pPr/>
              <a:t>16/8/2013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47D93D-85B1-4BB3-8BC9-D4587C23AC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584B50-1CFD-4F68-9E8B-6943A282FAA5}" type="datetimeFigureOut">
              <a:rPr lang="el-GR" smtClean="0"/>
              <a:pPr/>
              <a:t>16/8/2013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A47D93D-85B1-4BB3-8BC9-D4587C23AC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584B50-1CFD-4F68-9E8B-6943A282FAA5}" type="datetimeFigureOut">
              <a:rPr lang="el-GR" smtClean="0"/>
              <a:pPr/>
              <a:t>16/8/2013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A47D93D-85B1-4BB3-8BC9-D4587C23AC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584B50-1CFD-4F68-9E8B-6943A282FAA5}" type="datetimeFigureOut">
              <a:rPr lang="el-GR" smtClean="0"/>
              <a:pPr/>
              <a:t>16/8/2013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7D93D-85B1-4BB3-8BC9-D4587C23AC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584B50-1CFD-4F68-9E8B-6943A282FAA5}" type="datetimeFigureOut">
              <a:rPr lang="el-GR" smtClean="0"/>
              <a:pPr/>
              <a:t>16/8/2013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7D93D-85B1-4BB3-8BC9-D4587C23AC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584B50-1CFD-4F68-9E8B-6943A282FAA5}" type="datetimeFigureOut">
              <a:rPr lang="el-GR" smtClean="0"/>
              <a:pPr/>
              <a:t>16/8/2013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47D93D-85B1-4BB3-8BC9-D4587C23AC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584B50-1CFD-4F68-9E8B-6943A282FAA5}" type="datetimeFigureOut">
              <a:rPr lang="el-GR" smtClean="0"/>
              <a:pPr/>
              <a:t>16/8/2013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47D93D-85B1-4BB3-8BC9-D4587C23AC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E584B50-1CFD-4F68-9E8B-6943A282FAA5}" type="datetimeFigureOut">
              <a:rPr lang="el-GR" smtClean="0"/>
              <a:pPr/>
              <a:t>16/8/2013</a:t>
            </a:fld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A47D93D-85B1-4BB3-8BC9-D4587C23AC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22376" y="1214422"/>
            <a:ext cx="7064334" cy="857256"/>
          </a:xfrm>
        </p:spPr>
        <p:txBody>
          <a:bodyPr/>
          <a:lstStyle/>
          <a:p>
            <a:r>
              <a:rPr lang="el-GR" b="1" u="sng" dirty="0" smtClean="0">
                <a:solidFill>
                  <a:srgbClr val="FFC000"/>
                </a:solidFill>
              </a:rPr>
              <a:t>ΠΡΟ-ΣΕΞ-ΤΕ !</a:t>
            </a:r>
            <a:endParaRPr lang="el-GR" b="1" u="sng" dirty="0">
              <a:solidFill>
                <a:srgbClr val="FFC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00034" y="3685032"/>
            <a:ext cx="8215370" cy="2458612"/>
          </a:xfrm>
        </p:spPr>
        <p:txBody>
          <a:bodyPr>
            <a:normAutofit fontScale="85000" lnSpcReduction="20000"/>
          </a:bodyPr>
          <a:lstStyle/>
          <a:p>
            <a:endParaRPr lang="el-GR" dirty="0" smtClean="0"/>
          </a:p>
          <a:p>
            <a:endParaRPr lang="el-GR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l-GR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l-GR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l-GR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ΠΡΟΓΡΑΜΜΑ ΣΕΞΟΥΑΛΙΚΗΣ ΑΓΩΓΗΣ ΣΤΑ ΠΛΑΙΣΙΑ ΤΟΥ ΠΡΟΓΡΑΜΜΑΤΟΣ ΑΓΩΓΗΣ ΥΓΕΙΑΣ</a:t>
            </a:r>
          </a:p>
          <a:p>
            <a:r>
              <a:rPr lang="el-GR" sz="1900" dirty="0" smtClean="0">
                <a:solidFill>
                  <a:srgbClr val="FFC000"/>
                </a:solidFill>
              </a:rPr>
              <a:t>ΣΧΟΛΙΚΟ ΕΤΟΣ 2012-2013</a:t>
            </a:r>
          </a:p>
          <a:p>
            <a:endParaRPr lang="el-GR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l-GR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642910" y="500042"/>
            <a:ext cx="393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ΚΑΛΛΙΤΕΧΝΙΚΟ ΣΧΟΛΕΙΟ ΗΡΑΚΛΕΙΟΥ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22" descr="IMG_03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15061"/>
            <a:ext cx="8001056" cy="619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43998" cy="1857388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2700" dirty="0" smtClean="0">
                <a:solidFill>
                  <a:srgbClr val="FFC000"/>
                </a:solidFill>
              </a:rPr>
              <a:t>ΠΡΑΓΜΑΤΟΠΟΙΗΘΗΚΕ  ΕΚΔΗΛΩΣΗ</a:t>
            </a:r>
            <a:br>
              <a:rPr lang="el-GR" sz="2700" dirty="0" smtClean="0">
                <a:solidFill>
                  <a:srgbClr val="FFC000"/>
                </a:solidFill>
              </a:rPr>
            </a:br>
            <a:r>
              <a:rPr lang="el-GR" sz="2700" dirty="0" smtClean="0">
                <a:solidFill>
                  <a:srgbClr val="FFC000"/>
                </a:solidFill>
              </a:rPr>
              <a:t>ΜΕ ΚΕΝΤΡΙΚΗ ΟΜΙΛΗΤΡΙΑ </a:t>
            </a:r>
            <a:br>
              <a:rPr lang="el-GR" sz="2700" dirty="0" smtClean="0">
                <a:solidFill>
                  <a:srgbClr val="FFC000"/>
                </a:solidFill>
              </a:rPr>
            </a:br>
            <a:r>
              <a:rPr lang="el-GR" sz="2700" dirty="0" smtClean="0">
                <a:solidFill>
                  <a:srgbClr val="FFC000"/>
                </a:solidFill>
              </a:rPr>
              <a:t>ΤΗ </a:t>
            </a:r>
            <a:r>
              <a:rPr lang="en-US" sz="2700" dirty="0" smtClean="0">
                <a:solidFill>
                  <a:srgbClr val="FFC000"/>
                </a:solidFill>
              </a:rPr>
              <a:t>DR</a:t>
            </a:r>
            <a:r>
              <a:rPr lang="el-GR" sz="2700" dirty="0" smtClean="0">
                <a:solidFill>
                  <a:srgbClr val="FFC000"/>
                </a:solidFill>
              </a:rPr>
              <a:t> ΜΑΡΓΑΡΙΤΑ ΓΕΡΟΥΚΗ (ΨΥΧΟΛΟΓΟ</a:t>
            </a:r>
            <a:r>
              <a:rPr lang="el-GR" dirty="0" smtClean="0">
                <a:solidFill>
                  <a:srgbClr val="FFC000"/>
                </a:solidFill>
              </a:rPr>
              <a:t>),</a:t>
            </a:r>
            <a:r>
              <a:rPr lang="el-GR" sz="2200" dirty="0" smtClean="0">
                <a:solidFill>
                  <a:srgbClr val="FFC000"/>
                </a:solidFill>
              </a:rPr>
              <a:t>στις </a:t>
            </a:r>
            <a:r>
              <a:rPr lang="el-GR" sz="2200" dirty="0" smtClean="0">
                <a:solidFill>
                  <a:srgbClr val="FFC000"/>
                </a:solidFill>
              </a:rPr>
              <a:t>15-4</a:t>
            </a:r>
            <a:r>
              <a:rPr lang="en-US" sz="2200" smtClean="0">
                <a:solidFill>
                  <a:srgbClr val="FFC000"/>
                </a:solidFill>
              </a:rPr>
              <a:t>-</a:t>
            </a:r>
            <a:r>
              <a:rPr lang="el-GR" sz="2200" smtClean="0">
                <a:solidFill>
                  <a:srgbClr val="FFC000"/>
                </a:solidFill>
              </a:rPr>
              <a:t>13 </a:t>
            </a:r>
            <a:r>
              <a:rPr lang="el-GR" sz="2200" dirty="0" smtClean="0">
                <a:solidFill>
                  <a:srgbClr val="FFC000"/>
                </a:solidFill>
              </a:rPr>
              <a:t>στο σχολείο μας</a:t>
            </a:r>
            <a:endParaRPr lang="el-GR" sz="2200" dirty="0">
              <a:solidFill>
                <a:srgbClr val="FFC000"/>
              </a:solidFill>
            </a:endParaRPr>
          </a:p>
        </p:txBody>
      </p:sp>
      <p:pic>
        <p:nvPicPr>
          <p:cNvPr id="4" name="3 - Θέση περιεχομένου" descr="C:\Users\User\Desktop\AG Y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630345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43196">
            <a:off x="623704" y="693203"/>
            <a:ext cx="7825155" cy="547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571472" y="357166"/>
            <a:ext cx="372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Μας μίλησε κυρίως για την εφηβεία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Εικόνα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29718" cy="668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571736" y="5643578"/>
            <a:ext cx="382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Για τον σεξουαλικό προσανατολισμό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Εικόνα 11" descr="AG YG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876"/>
            <a:ext cx="8858280" cy="663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857488" y="714356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Για την  σεξουαλική συμπεριφορά μας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Εικόνα 11" descr="AG YG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6643734" cy="533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214282" y="5786454"/>
            <a:ext cx="8929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H </a:t>
            </a:r>
            <a:r>
              <a:rPr lang="el-GR" sz="2400" dirty="0" smtClean="0">
                <a:solidFill>
                  <a:srgbClr val="FFC000"/>
                </a:solidFill>
              </a:rPr>
              <a:t>ομιλία της έγινε χωριστά για το γυμνάσιο και χωριστά για το λύκειο</a:t>
            </a:r>
            <a:endParaRPr lang="el-GR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ΒΑΣΙΚΟΙ ΣΤΟΧΟΙ  ΤΟΥ ΠΡΟΓΡΑΜΜΑΤΟΣ</a:t>
            </a:r>
            <a:br>
              <a:rPr lang="el-GR" dirty="0" smtClean="0"/>
            </a:br>
            <a:r>
              <a:rPr lang="el-GR" dirty="0" smtClean="0"/>
              <a:t>ΕΠΕΤΕΥΧΘΗΣΑΝ</a:t>
            </a:r>
            <a:endParaRPr lang="el-GR" dirty="0"/>
          </a:p>
        </p:txBody>
      </p:sp>
      <p:sp>
        <p:nvSpPr>
          <p:cNvPr id="7" name="6 - Υπότιτλος"/>
          <p:cNvSpPr>
            <a:spLocks noGrp="1"/>
          </p:cNvSpPr>
          <p:nvPr>
            <p:ph type="subTitle" idx="1"/>
          </p:nvPr>
        </p:nvSpPr>
        <p:spPr>
          <a:xfrm>
            <a:off x="571472" y="3571876"/>
            <a:ext cx="7923304" cy="2571768"/>
          </a:xfrm>
        </p:spPr>
        <p:txBody>
          <a:bodyPr>
            <a:normAutofit/>
          </a:bodyPr>
          <a:lstStyle/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ΓΝΩΣΤΙΚΟΙ</a:t>
            </a:r>
            <a:r>
              <a:rPr lang="el-GR" sz="1800" dirty="0" smtClean="0"/>
              <a:t>: ΟΙ ΜΑΘΗΤΕΣ ΓΝΩΡΙΣΑΝ ΚΑΤ’ ΑΡΧΗΝ ΤΟ ΑΝΘΡΩΠΙΝΟ ΣΩΜΑ </a:t>
            </a:r>
          </a:p>
          <a:p>
            <a:r>
              <a:rPr lang="el-GR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ΨΥΧΟΛΟΓΙΚΟΙ</a:t>
            </a:r>
            <a:r>
              <a:rPr lang="el-GR" sz="1800" dirty="0" smtClean="0"/>
              <a:t>: ΛΥΘΗΚΑΝ ΑΡΚΕΤΑ ΕΡΩΤΗΜΑΤΙΚΑ ΤΗΣ ΕΦΗΒΕΙΑΣ</a:t>
            </a:r>
          </a:p>
          <a:p>
            <a:r>
              <a:rPr lang="el-GR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ΣΥΝΑΙΣΘΗΜΑΤΙΚΟΙ</a:t>
            </a:r>
          </a:p>
          <a:p>
            <a:r>
              <a:rPr lang="el-GR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ΚΑΙ ΚΟΙΝΩΝΙΚΟΙ</a:t>
            </a:r>
            <a:r>
              <a:rPr lang="el-GR" sz="1800" dirty="0" smtClean="0"/>
              <a:t>:ΑΠΑΝΤΗΘΗΚΑΝ ΠΟΛΛΑ ΑΠΌ ΤΑ ΕΡΩΤΗΜΑΤΙΚΑ ΓΙΑ ΤΟΝ ΣΕΞΟΥΑΛΙΚΟ ΠΡΟΣΑΝΑΤΟΛΙΣΜΟ ΤΩΝ ΝΕΩΝ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85786" y="1071546"/>
            <a:ext cx="761118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C000"/>
                </a:solidFill>
              </a:rPr>
              <a:t>ΠΡΟΣΠΑΘΗΣΑΜΕ ΜΕΣΑ ΑΠΌ ΤΟ ΘΕΜΑ ΜΑΣ</a:t>
            </a:r>
            <a:r>
              <a:rPr lang="el-GR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Ν ΑΝΑΠΤΥΞΟΥΝ ΑΥΤΟΣΕΒΑΣΜΟ ΚΑΙ ΑΥΤΟΕΚΤΙΜΗΣΗ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ΝΑ ΑΙΣΘΑΝΟΝΤΑΙ ΑΥΤΟΠΕΠΟΙΘΗΣΗ ΣΤΙΣ ΣΧΕΣΕΙΣ ΤΟΥΣ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ΝΑ ΜΗΝ ΦΟΒΟΥΝΤΑΙ ΤΟΝ/ΤΗΝ ΣΥΝΤΡΟΦΟ ΤΟΥΣ</a:t>
            </a:r>
          </a:p>
          <a:p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ΝΑ ΜΗΝ ΝΙΩΘΟΥΝ ΕΝΟΧΕΣ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ΝΤΡΟΠΗ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ΝΑ ΑΠΟΚΤΗΣΟΥΝ ΓΝΩΣΕΙΣ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ΝΑ ΑΠΟΒΑΛΛΟΥΝ ΚΑΙ ΝΑ ΑΠΟΡΡΙΨΟΥΝ ΜΥΘΟΥΣ ΚΑΙ ΠΡΟΚΑΤΑΛΗΨΕΙΣ</a:t>
            </a:r>
          </a:p>
          <a:p>
            <a:r>
              <a:rPr lang="el-GR" dirty="0" smtClean="0"/>
              <a:t>ΓΥΡΩ ΑΠΌ ΤΟ ΣΕΞ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ΟΙ ΕΠΙΛΟΓΕΣ ΤΟΥΣ ΝΑ ΓΙΝΟΝΤΑΙ ΜΕ ΒΑΣΗ ΤΙΣ ΠΡΟΣΩΠΙΚΕΣ ΤΟΥΣ ΑΞΙΕΣ</a:t>
            </a:r>
          </a:p>
          <a:p>
            <a:r>
              <a:rPr lang="el-GR" dirty="0" smtClean="0"/>
              <a:t>ΧΩΡΙΣ ΕΞΩΤΕΡΙΚΕΣ ΠΙΕΣΕΙΣ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ΣΤΟΧΟΣ ΜΑΣ:ΟΙ ΓΝΩΣΗ ΝΑ ΤΟΥΣ ΚΑΘΟΔΗΓΕΙ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Εικόνα 6" descr="IMG_10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7"/>
            <a:ext cx="6929486" cy="448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571604" y="714356"/>
            <a:ext cx="631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Κάποιοι από τους  μαθητές μας με την κα Μαργαρίτα </a:t>
            </a:r>
            <a:r>
              <a:rPr lang="el-GR" dirty="0" err="1" smtClean="0"/>
              <a:t>Γερούκη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928795" y="1428736"/>
            <a:ext cx="66437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πρόγραμμα θεωρήθηκε πολύ επιτυχημένο </a:t>
            </a:r>
          </a:p>
          <a:p>
            <a:r>
              <a:rPr lang="el-GR" sz="2800" smtClean="0"/>
              <a:t>και </a:t>
            </a:r>
            <a:r>
              <a:rPr lang="el-GR" sz="2800" dirty="0" smtClean="0"/>
              <a:t>ανέδειξε την έλλειψη του συγκεκριμένου μαθήματος από </a:t>
            </a:r>
            <a:r>
              <a:rPr lang="el-GR" sz="2800" smtClean="0"/>
              <a:t>τα σχολεία.</a:t>
            </a:r>
            <a:endParaRPr lang="el-GR" sz="2800" dirty="0"/>
          </a:p>
        </p:txBody>
      </p:sp>
      <p:sp>
        <p:nvSpPr>
          <p:cNvPr id="3" name="2 - TextBox"/>
          <p:cNvSpPr txBox="1"/>
          <p:nvPr/>
        </p:nvSpPr>
        <p:spPr>
          <a:xfrm>
            <a:off x="2428861" y="5500702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Ευχαριστούμε θερμά για την βοήθειά της καθ’ όλη τη διάρκεια του έτους,</a:t>
            </a:r>
          </a:p>
          <a:p>
            <a:r>
              <a:rPr lang="el-GR" dirty="0" smtClean="0"/>
              <a:t>Την ψυχολόγο του σχολείου </a:t>
            </a:r>
            <a:r>
              <a:rPr lang="el-GR" dirty="0" err="1" smtClean="0"/>
              <a:t>Παντελέρη</a:t>
            </a:r>
            <a:r>
              <a:rPr lang="el-GR" dirty="0" smtClean="0"/>
              <a:t>  </a:t>
            </a:r>
            <a:r>
              <a:rPr lang="el-GR" dirty="0" err="1" smtClean="0"/>
              <a:t>Ευεποίνα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1928802"/>
            <a:ext cx="8183880" cy="4106238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847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l-GR" sz="1000" dirty="0" smtClean="0"/>
              <a:t>      </a:t>
            </a:r>
          </a:p>
          <a:p>
            <a:endParaRPr lang="el-GR" sz="1000" dirty="0" smtClean="0"/>
          </a:p>
          <a:p>
            <a:endParaRPr lang="el-GR" sz="1000" dirty="0" smtClean="0"/>
          </a:p>
          <a:p>
            <a:pPr>
              <a:buNone/>
            </a:pPr>
            <a:r>
              <a:rPr lang="el-GR" sz="2400" dirty="0" smtClean="0"/>
              <a:t>                        ΥΠΕΥΘΥΝΕΣ ΠΡΟΓΡΑΜΜΑΤΟΣ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ΚΑΤΡΑΤΖΗ ΕΦΗ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ΚΑΛΟΥΔΙΩΤΗ ΜΑΡΙΑ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800" dirty="0" smtClean="0"/>
              <a:t>ΤΟ ΠΡΟΓΡΑΜΜΑ ΕΝΕΡΓΟΠΟΙΗΣΕ ΤΟ ΣΥΝΟΛΟ ΣΧΕΔΟΝ ΤΩΝ ΜΑΘΗΤΩΝ ΤΟΥ ΣΧΟΛΕΙΟΥ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500034" y="0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l-GR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ΛΥΚΕΙΟ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85720" y="976142"/>
          <a:ext cx="9001188" cy="5881858"/>
        </p:xfrm>
        <a:graphic>
          <a:graphicData uri="http://schemas.openxmlformats.org/presentationml/2006/ole">
            <p:oleObj spid="_x0000_s4098" name="Έγγραφο" r:id="rId3" imgW="6054759" imgH="549268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14546" y="571480"/>
            <a:ext cx="3620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Α τάξη- γυμνάσιο</a:t>
            </a:r>
            <a:endParaRPr lang="el-GR" sz="36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68601" y="1357298"/>
          <a:ext cx="8875399" cy="4286280"/>
        </p:xfrm>
        <a:graphic>
          <a:graphicData uri="http://schemas.openxmlformats.org/presentationml/2006/ole">
            <p:oleObj spid="_x0000_s1026" name="Έγγραφο" r:id="rId3" imgW="7017706" imgH="290797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928794" y="642918"/>
            <a:ext cx="3615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Β τάξη -γυμνάσιο</a:t>
            </a:r>
            <a:endParaRPr lang="el-GR" sz="36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85720" y="1500174"/>
          <a:ext cx="8858280" cy="4500594"/>
        </p:xfrm>
        <a:graphic>
          <a:graphicData uri="http://schemas.openxmlformats.org/presentationml/2006/ole">
            <p:oleObj spid="_x0000_s2050" name="Έγγραφο" r:id="rId3" imgW="7007990" imgH="290833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643042" y="21429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Γ  τάξη - γυμνάσιο</a:t>
            </a:r>
            <a:endParaRPr lang="el-GR" sz="28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00034" y="1142984"/>
          <a:ext cx="8643965" cy="5715016"/>
        </p:xfrm>
        <a:graphic>
          <a:graphicData uri="http://schemas.openxmlformats.org/presentationml/2006/ole">
            <p:oleObj spid="_x0000_s3074" name="Έγγραφο" r:id="rId3" imgW="7007990" imgH="581631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214311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στόχος του, </a:t>
            </a:r>
            <a:br>
              <a:rPr lang="el-GR" dirty="0" smtClean="0"/>
            </a:br>
            <a:r>
              <a:rPr lang="el-GR" dirty="0" smtClean="0"/>
              <a:t>να ενημερώσει και να ενεργοποιήσει το σύνολο των μαθητών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2571744"/>
            <a:ext cx="8186766" cy="3737616"/>
          </a:xfrm>
        </p:spPr>
        <p:txBody>
          <a:bodyPr/>
          <a:lstStyle/>
          <a:p>
            <a:r>
              <a:rPr lang="el-GR" b="1" dirty="0" smtClean="0">
                <a:solidFill>
                  <a:schemeClr val="bg2">
                    <a:lumMod val="10000"/>
                  </a:schemeClr>
                </a:solidFill>
              </a:rPr>
              <a:t>ΓΥΡΩ ΑΠΌ ΤΗ  ΣΕΞΟΥΑΛΙΚΗ ΑΓΩΓΗ ΣΤΟΥΣ ΝΕΟΥΣ ΚΑΙ ΕΦΗΒΟΥΣ ΩΣ ΑΝΑΓΚΑΙΟ ΣΤΟΙΧΕΙΟ ΓΙΑ ΤΗΝ ΟΛΟΚΛΗΡΩΜΕΝΗ ΨΥΧΟΛΟΓΙΚΗ ΚΑΙ ΣΥΝΑΙΣΘΗΜΑΤΙΚΗ ΑΝΑΠΤΥΞΗ ΤΟΥΣ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57158" y="0"/>
            <a:ext cx="7858180" cy="5143512"/>
          </a:xfrm>
        </p:spPr>
        <p:txBody>
          <a:bodyPr>
            <a:normAutofit fontScale="90000"/>
          </a:bodyPr>
          <a:lstStyle/>
          <a:p>
            <a:r>
              <a:rPr lang="el-GR" sz="3200" dirty="0" smtClean="0">
                <a:solidFill>
                  <a:srgbClr val="002060"/>
                </a:solidFill>
              </a:rPr>
              <a:t>ΚΥΡΙΟΣ ΣΚΟΠΟΣ  ΤΟΥ ΗΤΑΝ,  ΤΑ ΠΑΙΔΙΑ ΝΑ ΚΑΤΑΝΟΗΣΟΥΝ ΤΗ ΣΗΜΑΣΙΑ ΤΗΣ ΙΣΟΡΡΟΠΙΑΣ ΤΩΝ ΤΡΙΩΝ ΔΙΑΣΤΑΣΕΩΝ ΠΟΥ ΠΕΡΙΛΑΜΒΑΝΕΙ Η ΣΕΞΟΥΑΛΙΚΗΣ ΥΓΕΙΑ ΤΟΥ ΑΤΟΜΟΥ :</a:t>
            </a:r>
            <a:br>
              <a:rPr lang="el-GR" sz="3200" dirty="0" smtClean="0">
                <a:solidFill>
                  <a:srgbClr val="002060"/>
                </a:solidFill>
              </a:rPr>
            </a:br>
            <a:r>
              <a:rPr lang="el-GR" sz="3200" dirty="0" smtClean="0">
                <a:solidFill>
                  <a:srgbClr val="002060"/>
                </a:solidFill>
              </a:rPr>
              <a:t/>
            </a:r>
            <a:br>
              <a:rPr lang="el-GR" sz="3200" dirty="0" smtClean="0">
                <a:solidFill>
                  <a:srgbClr val="002060"/>
                </a:solidFill>
              </a:rPr>
            </a:br>
            <a:r>
              <a:rPr lang="el-GR" sz="3200" dirty="0" smtClean="0">
                <a:solidFill>
                  <a:srgbClr val="002060"/>
                </a:solidFill>
              </a:rPr>
              <a:t>ΤΗΣ ΣΩΜΑΤΙΚΗΣ, ΠΟΥ ΑΦΟΡΑ ΤΟΥΣ ΤΡΟΠΟΥΣ ΠΡΟΣΤΑΣΙΑΣ ΑΠΟ ΤΑ ΣΕΞΟΥΑΛΙΚΩΣ ΜΕΤΑΔΙΔΟΜΕΝΑ ΝΟΣΗΜΑΤΑ, </a:t>
            </a:r>
            <a:br>
              <a:rPr lang="el-GR" sz="3200" dirty="0" smtClean="0">
                <a:solidFill>
                  <a:srgbClr val="002060"/>
                </a:solidFill>
              </a:rPr>
            </a:br>
            <a:r>
              <a:rPr lang="el-GR" sz="3200" dirty="0" smtClean="0">
                <a:solidFill>
                  <a:srgbClr val="002060"/>
                </a:solidFill>
              </a:rPr>
              <a:t>ΤΗΝ ΑΠΟΦΥΓΗ ΑΝΕΠΙΘΥΜΗΤΗΣ ΕΓΚΥΜΟΣΥΝΗΣ </a:t>
            </a:r>
            <a:br>
              <a:rPr lang="el-GR" sz="3200" dirty="0" smtClean="0">
                <a:solidFill>
                  <a:srgbClr val="002060"/>
                </a:solidFill>
              </a:rPr>
            </a:br>
            <a:r>
              <a:rPr lang="el-GR" sz="3200" dirty="0" smtClean="0">
                <a:solidFill>
                  <a:srgbClr val="002060"/>
                </a:solidFill>
              </a:rPr>
              <a:t>&amp; ΤΕΛΟΣ ΤΗΣ ΨΥΧΙΚΗΣ ΥΓΕΙΑΣ ΤΟΥΣ  </a:t>
            </a:r>
            <a:endParaRPr lang="el-GR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960438" y="530225"/>
            <a:ext cx="8183562" cy="5970588"/>
          </a:xfrm>
        </p:spPr>
        <p:txBody>
          <a:bodyPr/>
          <a:lstStyle/>
          <a:p>
            <a:r>
              <a:rPr lang="el-GR" dirty="0" smtClean="0"/>
              <a:t>ΤΡΟΠΟΣ ΕΡΓΑΣΙΑΣ ΤΗΣ ΟΜΑΔΑΣ ΜΑΣ</a:t>
            </a:r>
            <a:endParaRPr lang="el-GR" dirty="0"/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285720" y="1142984"/>
          <a:ext cx="885828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Τήξη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Τήξη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321</TotalTime>
  <Words>381</Words>
  <Application>Microsoft Office PowerPoint</Application>
  <PresentationFormat>Προβολή στην οθόνη (4:3)</PresentationFormat>
  <Paragraphs>69</Paragraphs>
  <Slides>19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1" baseType="lpstr">
      <vt:lpstr>Τήξη</vt:lpstr>
      <vt:lpstr>Έγγραφο</vt:lpstr>
      <vt:lpstr>ΠΡΟ-ΣΕΞ-ΤΕ !</vt:lpstr>
      <vt:lpstr>Διαφάνεια 2</vt:lpstr>
      <vt:lpstr>Διαφάνεια 3</vt:lpstr>
      <vt:lpstr>Διαφάνεια 4</vt:lpstr>
      <vt:lpstr>Διαφάνεια 5</vt:lpstr>
      <vt:lpstr>Διαφάνεια 6</vt:lpstr>
      <vt:lpstr> στόχος του,  να ενημερώσει και να ενεργοποιήσει το σύνολο των μαθητών</vt:lpstr>
      <vt:lpstr>ΚΥΡΙΟΣ ΣΚΟΠΟΣ  ΤΟΥ ΗΤΑΝ,  ΤΑ ΠΑΙΔΙΑ ΝΑ ΚΑΤΑΝΟΗΣΟΥΝ ΤΗ ΣΗΜΑΣΙΑ ΤΗΣ ΙΣΟΡΡΟΠΙΑΣ ΤΩΝ ΤΡΙΩΝ ΔΙΑΣΤΑΣΕΩΝ ΠΟΥ ΠΕΡΙΛΑΜΒΑΝΕΙ Η ΣΕΞΟΥΑΛΙΚΗΣ ΥΓΕΙΑ ΤΟΥ ΑΤΟΜΟΥ :  ΤΗΣ ΣΩΜΑΤΙΚΗΣ, ΠΟΥ ΑΦΟΡΑ ΤΟΥΣ ΤΡΟΠΟΥΣ ΠΡΟΣΤΑΣΙΑΣ ΑΠΟ ΤΑ ΣΕΞΟΥΑΛΙΚΩΣ ΜΕΤΑΔΙΔΟΜΕΝΑ ΝΟΣΗΜΑΤΑ,  ΤΗΝ ΑΠΟΦΥΓΗ ΑΝΕΠΙΘΥΜΗΤΗΣ ΕΓΚΥΜΟΣΥΝΗΣ  &amp; ΤΕΛΟΣ ΤΗΣ ΨΥΧΙΚΗΣ ΥΓΕΙΑΣ ΤΟΥΣ  </vt:lpstr>
      <vt:lpstr>Διαφάνεια 9</vt:lpstr>
      <vt:lpstr>Διαφάνεια 10</vt:lpstr>
      <vt:lpstr>             ΠΡΑΓΜΑΤΟΠΟΙΗΘΗΚΕ  ΕΚΔΗΛΩΣΗ ΜΕ ΚΕΝΤΡΙΚΗ ΟΜΙΛΗΤΡΙΑ  ΤΗ DR ΜΑΡΓΑΡΙΤΑ ΓΕΡΟΥΚΗ (ΨΥΧΟΛΟΓΟ),στις 15-4-13 στο σχολείο μας</vt:lpstr>
      <vt:lpstr>Διαφάνεια 12</vt:lpstr>
      <vt:lpstr>Διαφάνεια 13</vt:lpstr>
      <vt:lpstr>Διαφάνεια 14</vt:lpstr>
      <vt:lpstr>Διαφάνεια 15</vt:lpstr>
      <vt:lpstr>ΟΙ ΒΑΣΙΚΟΙ ΣΤΟΧΟΙ  ΤΟΥ ΠΡΟΓΡΑΜΜΑΤΟΣ ΕΠΕΤΕΥΧΘΗΣΑΝ</vt:lpstr>
      <vt:lpstr>Διαφάνεια 17</vt:lpstr>
      <vt:lpstr>Διαφάνεια 18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ΠΡΟ-ΣΕΞ-ΤΕ !</dc:title>
  <dc:creator>user</dc:creator>
  <cp:lastModifiedBy>User</cp:lastModifiedBy>
  <cp:revision>57</cp:revision>
  <dcterms:created xsi:type="dcterms:W3CDTF">2013-07-01T07:49:58Z</dcterms:created>
  <dcterms:modified xsi:type="dcterms:W3CDTF">2013-08-16T07:14:24Z</dcterms:modified>
</cp:coreProperties>
</file>